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9" r:id="rId4"/>
    <p:sldId id="258" r:id="rId5"/>
    <p:sldId id="261" r:id="rId6"/>
    <p:sldId id="260" r:id="rId7"/>
    <p:sldId id="262" r:id="rId8"/>
    <p:sldId id="264" r:id="rId9"/>
    <p:sldId id="263"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635945B3-FA07-4364-AB19-20C6BDDB66F9}" type="datetimeFigureOut">
              <a:rPr lang="en-US" smtClean="0"/>
              <a:t>02/27/2017</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1C66355E-9F88-47BF-BE3A-ABD25A25CB56}"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35945B3-FA07-4364-AB19-20C6BDDB66F9}" type="datetimeFigureOut">
              <a:rPr lang="en-US" smtClean="0"/>
              <a:t>02/27/2017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66355E-9F88-47BF-BE3A-ABD25A25CB5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2"/>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2"/>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35945B3-FA07-4364-AB19-20C6BDDB66F9}" type="datetimeFigureOut">
              <a:rPr lang="en-US" smtClean="0"/>
              <a:t>02/27/2017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66355E-9F88-47BF-BE3A-ABD25A25CB5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35945B3-FA07-4364-AB19-20C6BDDB66F9}" type="datetimeFigureOut">
              <a:rPr lang="en-US" smtClean="0"/>
              <a:t>02/27/2017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66355E-9F88-47BF-BE3A-ABD25A25CB5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5"/>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35945B3-FA07-4364-AB19-20C6BDDB66F9}" type="datetimeFigureOut">
              <a:rPr lang="en-US" smtClean="0"/>
              <a:t>02/27/2017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66355E-9F88-47BF-BE3A-ABD25A25CB56}"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35945B3-FA07-4364-AB19-20C6BDDB66F9}" type="datetimeFigureOut">
              <a:rPr lang="en-US" smtClean="0"/>
              <a:t>02/27/2017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66355E-9F88-47BF-BE3A-ABD25A25CB56}"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1"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1859758"/>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1" y="2514601"/>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6" y="2514601"/>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35945B3-FA07-4364-AB19-20C6BDDB66F9}" type="datetimeFigureOut">
              <a:rPr lang="en-US" smtClean="0"/>
              <a:t>02/27/2017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C66355E-9F88-47BF-BE3A-ABD25A25CB5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35945B3-FA07-4364-AB19-20C6BDDB66F9}" type="datetimeFigureOut">
              <a:rPr lang="en-US" smtClean="0"/>
              <a:t>02/27/2017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C66355E-9F88-47BF-BE3A-ABD25A25CB5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5945B3-FA07-4364-AB19-20C6BDDB66F9}" type="datetimeFigureOut">
              <a:rPr lang="en-US" smtClean="0"/>
              <a:t>02/27/2017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C66355E-9F88-47BF-BE3A-ABD25A25CB5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1"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35945B3-FA07-4364-AB19-20C6BDDB66F9}" type="datetimeFigureOut">
              <a:rPr lang="en-US" smtClean="0"/>
              <a:t>02/27/2017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66355E-9F88-47BF-BE3A-ABD25A25CB56}"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5"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7"/>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35945B3-FA07-4364-AB19-20C6BDDB66F9}" type="datetimeFigureOut">
              <a:rPr lang="en-US" smtClean="0"/>
              <a:t>02/27/2017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1"/>
            <a:ext cx="609600" cy="365125"/>
          </a:xfrm>
        </p:spPr>
        <p:txBody>
          <a:bodyPr/>
          <a:lstStyle/>
          <a:p>
            <a:fld id="{1C66355E-9F88-47BF-BE3A-ABD25A25CB56}"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6" y="5816601"/>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1" y="6219826"/>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6" y="-7144"/>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1"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1"/>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35945B3-FA07-4364-AB19-20C6BDDB66F9}" type="datetimeFigureOut">
              <a:rPr lang="en-US" smtClean="0"/>
              <a:t>02/27/2017</a:t>
            </a:fld>
            <a:endParaRPr lang="en-US"/>
          </a:p>
        </p:txBody>
      </p:sp>
      <p:sp>
        <p:nvSpPr>
          <p:cNvPr id="22" name="Footer Placeholder 21"/>
          <p:cNvSpPr>
            <a:spLocks noGrp="1"/>
          </p:cNvSpPr>
          <p:nvPr>
            <p:ph type="ftr" sz="quarter" idx="3"/>
          </p:nvPr>
        </p:nvSpPr>
        <p:spPr>
          <a:xfrm>
            <a:off x="2667000" y="6356351"/>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1"/>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1C66355E-9F88-47BF-BE3A-ABD25A25CB56}"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hyperlink" Target="http://www.shmoop.com/korean-war/citations.html"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Korean War</a:t>
            </a:r>
            <a:endParaRPr lang="en-US" dirty="0"/>
          </a:p>
        </p:txBody>
      </p:sp>
      <p:sp>
        <p:nvSpPr>
          <p:cNvPr id="3" name="Subtitle 2"/>
          <p:cNvSpPr>
            <a:spLocks noGrp="1"/>
          </p:cNvSpPr>
          <p:nvPr>
            <p:ph type="subTitle" idx="1"/>
          </p:nvPr>
        </p:nvSpPr>
        <p:spPr/>
        <p:txBody>
          <a:bodyPr/>
          <a:lstStyle/>
          <a:p>
            <a:r>
              <a:rPr lang="en-US" dirty="0" smtClean="0"/>
              <a:t>Unit 11 Day 3</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Picture 3"/>
          <p:cNvPicPr>
            <a:picLocks noChangeAspect="1" noChangeArrowheads="1"/>
          </p:cNvPicPr>
          <p:nvPr/>
        </p:nvPicPr>
        <p:blipFill>
          <a:blip r:embed="rId2" cstate="print"/>
          <a:srcRect/>
          <a:stretch>
            <a:fillRect/>
          </a:stretch>
        </p:blipFill>
        <p:spPr bwMode="auto">
          <a:xfrm>
            <a:off x="0" y="0"/>
            <a:ext cx="9144000" cy="66341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cstate="print"/>
          <a:srcRect/>
          <a:stretch>
            <a:fillRect/>
          </a:stretch>
        </p:blipFill>
        <p:spPr bwMode="auto">
          <a:xfrm>
            <a:off x="0" y="0"/>
            <a:ext cx="9144000" cy="647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81000"/>
            <a:ext cx="8229600" cy="990600"/>
          </a:xfrm>
        </p:spPr>
        <p:txBody>
          <a:bodyPr>
            <a:normAutofit/>
          </a:bodyPr>
          <a:lstStyle/>
          <a:p>
            <a:pPr algn="ctr"/>
            <a:r>
              <a:rPr lang="en-US" dirty="0" smtClean="0"/>
              <a:t>Analyze this Primary Source</a:t>
            </a:r>
            <a:endParaRPr lang="en-US" dirty="0"/>
          </a:p>
        </p:txBody>
      </p:sp>
      <p:sp>
        <p:nvSpPr>
          <p:cNvPr id="5" name="Content Placeholder 4"/>
          <p:cNvSpPr>
            <a:spLocks noGrp="1"/>
          </p:cNvSpPr>
          <p:nvPr>
            <p:ph sz="half" idx="1"/>
          </p:nvPr>
        </p:nvSpPr>
        <p:spPr>
          <a:xfrm>
            <a:off x="457200" y="1920085"/>
            <a:ext cx="7924800" cy="4434840"/>
          </a:xfrm>
        </p:spPr>
        <p:txBody>
          <a:bodyPr>
            <a:normAutofit/>
          </a:bodyPr>
          <a:lstStyle/>
          <a:p>
            <a:r>
              <a:rPr lang="en-US" i="1" dirty="0" smtClean="0"/>
              <a:t>"In my generation, this was not the first occasion when the strong had attacked the weak….Communism was acting in Korea just as Hitler, Mussolini, and the Japanese had acted ten, fifteen, and twenty years earlier. I felt certain that if South Korea was allowed to fall, Communist leaders would be emboldened to override nations closer to our own shores." </a:t>
            </a:r>
            <a:r>
              <a:rPr lang="en-US" dirty="0" smtClean="0"/>
              <a:t/>
            </a:r>
            <a:br>
              <a:rPr lang="en-US" dirty="0" smtClean="0"/>
            </a:br>
            <a:r>
              <a:rPr lang="en-US" dirty="0" smtClean="0"/>
              <a:t/>
            </a:r>
            <a:br>
              <a:rPr lang="en-US" dirty="0" smtClean="0"/>
            </a:br>
            <a:r>
              <a:rPr lang="en-US" dirty="0" smtClean="0"/>
              <a:t>- President Harry Truman</a:t>
            </a:r>
            <a:r>
              <a:rPr lang="en-US" baseline="30000" dirty="0" smtClean="0">
                <a:hlinkClick r:id="rId2"/>
              </a:rPr>
              <a:t>28</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91312"/>
          </a:xfrm>
        </p:spPr>
        <p:txBody>
          <a:bodyPr>
            <a:normAutofit fontScale="90000"/>
          </a:bodyPr>
          <a:lstStyle/>
          <a:p>
            <a:pPr algn="ctr"/>
            <a:r>
              <a:rPr lang="en-US" dirty="0" smtClean="0"/>
              <a:t>Some thoughts to remember</a:t>
            </a:r>
            <a:endParaRPr lang="en-US" dirty="0"/>
          </a:p>
        </p:txBody>
      </p:sp>
      <p:sp>
        <p:nvSpPr>
          <p:cNvPr id="3" name="Content Placeholder 2"/>
          <p:cNvSpPr>
            <a:spLocks noGrp="1"/>
          </p:cNvSpPr>
          <p:nvPr>
            <p:ph sz="half" idx="1"/>
          </p:nvPr>
        </p:nvSpPr>
        <p:spPr>
          <a:xfrm>
            <a:off x="0" y="1371601"/>
            <a:ext cx="4724400" cy="4983325"/>
          </a:xfrm>
        </p:spPr>
        <p:txBody>
          <a:bodyPr/>
          <a:lstStyle/>
          <a:p>
            <a:r>
              <a:rPr lang="en-US" dirty="0" smtClean="0"/>
              <a:t>Cold War period following WW2</a:t>
            </a:r>
          </a:p>
          <a:p>
            <a:endParaRPr lang="en-US" dirty="0" smtClean="0"/>
          </a:p>
          <a:p>
            <a:r>
              <a:rPr lang="en-US" dirty="0" smtClean="0"/>
              <a:t>Ideologically based – Capitalist (US) or Communist (USSR)</a:t>
            </a:r>
          </a:p>
          <a:p>
            <a:endParaRPr lang="en-US" dirty="0" smtClean="0"/>
          </a:p>
          <a:p>
            <a:r>
              <a:rPr lang="en-US" dirty="0" smtClean="0"/>
              <a:t>US and USSR competing with each other.  Nuclear War is a fear</a:t>
            </a:r>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5410200" y="1600200"/>
            <a:ext cx="3429000"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ctr"/>
            <a:r>
              <a:rPr lang="en-US" dirty="0" smtClean="0"/>
              <a:t>Photo Analysis Activity</a:t>
            </a:r>
            <a:endParaRPr lang="en-US" dirty="0"/>
          </a:p>
        </p:txBody>
      </p:sp>
      <p:sp>
        <p:nvSpPr>
          <p:cNvPr id="3" name="Content Placeholder 2"/>
          <p:cNvSpPr>
            <a:spLocks noGrp="1"/>
          </p:cNvSpPr>
          <p:nvPr>
            <p:ph sz="half" idx="1"/>
          </p:nvPr>
        </p:nvSpPr>
        <p:spPr>
          <a:xfrm>
            <a:off x="0" y="1524000"/>
            <a:ext cx="9144000" cy="5334000"/>
          </a:xfrm>
        </p:spPr>
        <p:txBody>
          <a:bodyPr/>
          <a:lstStyle/>
          <a:p>
            <a:r>
              <a:rPr lang="en-US" dirty="0" smtClean="0"/>
              <a:t>You will have one minute on your own then 2 minutes as a group to answer the following questions:</a:t>
            </a:r>
          </a:p>
          <a:p>
            <a:endParaRPr lang="en-US" dirty="0" smtClean="0"/>
          </a:p>
          <a:p>
            <a:r>
              <a:rPr lang="en-US" i="1" dirty="0" smtClean="0"/>
              <a:t>1)  What do you see in the photo (create a list of items/people/geography)?</a:t>
            </a:r>
          </a:p>
          <a:p>
            <a:r>
              <a:rPr lang="en-US" i="1" dirty="0" smtClean="0"/>
              <a:t>2)  What do you think is happening in the photo?</a:t>
            </a:r>
          </a:p>
          <a:p>
            <a:r>
              <a:rPr lang="en-US" i="1" dirty="0" smtClean="0"/>
              <a:t>3)  What do you think this tells us about the Korean War?</a:t>
            </a:r>
          </a:p>
          <a:p>
            <a:endParaRPr lang="en-US" dirty="0" smtClean="0"/>
          </a:p>
          <a:p>
            <a:r>
              <a:rPr lang="en-US" dirty="0" smtClean="0"/>
              <a:t>After you answer each of the preceding questions for each picture we will discuss what you talked about in your groups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checkerboard(across)">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checkerboard(across)">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checkerboard(across)">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checkerboard(across)">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nvGraphicFramePr>
        <p:xfrm>
          <a:off x="0" y="762001"/>
          <a:ext cx="9144007" cy="6505358"/>
        </p:xfrm>
        <a:graphic>
          <a:graphicData uri="http://schemas.openxmlformats.org/drawingml/2006/table">
            <a:tbl>
              <a:tblPr/>
              <a:tblGrid>
                <a:gridCol w="1568743">
                  <a:extLst>
                    <a:ext uri="{9D8B030D-6E8A-4147-A177-3AD203B41FA5}">
                      <a16:colId xmlns:a16="http://schemas.microsoft.com/office/drawing/2014/main" val="20000"/>
                    </a:ext>
                  </a:extLst>
                </a:gridCol>
                <a:gridCol w="1233183">
                  <a:extLst>
                    <a:ext uri="{9D8B030D-6E8A-4147-A177-3AD203B41FA5}">
                      <a16:colId xmlns:a16="http://schemas.microsoft.com/office/drawing/2014/main" val="20001"/>
                    </a:ext>
                  </a:extLst>
                </a:gridCol>
                <a:gridCol w="1233183">
                  <a:extLst>
                    <a:ext uri="{9D8B030D-6E8A-4147-A177-3AD203B41FA5}">
                      <a16:colId xmlns:a16="http://schemas.microsoft.com/office/drawing/2014/main" val="20002"/>
                    </a:ext>
                  </a:extLst>
                </a:gridCol>
                <a:gridCol w="1233183">
                  <a:extLst>
                    <a:ext uri="{9D8B030D-6E8A-4147-A177-3AD203B41FA5}">
                      <a16:colId xmlns:a16="http://schemas.microsoft.com/office/drawing/2014/main" val="20003"/>
                    </a:ext>
                  </a:extLst>
                </a:gridCol>
                <a:gridCol w="1233183">
                  <a:extLst>
                    <a:ext uri="{9D8B030D-6E8A-4147-A177-3AD203B41FA5}">
                      <a16:colId xmlns:a16="http://schemas.microsoft.com/office/drawing/2014/main" val="20004"/>
                    </a:ext>
                  </a:extLst>
                </a:gridCol>
                <a:gridCol w="1118531">
                  <a:extLst>
                    <a:ext uri="{9D8B030D-6E8A-4147-A177-3AD203B41FA5}">
                      <a16:colId xmlns:a16="http://schemas.microsoft.com/office/drawing/2014/main" val="20005"/>
                    </a:ext>
                  </a:extLst>
                </a:gridCol>
                <a:gridCol w="1524001">
                  <a:extLst>
                    <a:ext uri="{9D8B030D-6E8A-4147-A177-3AD203B41FA5}">
                      <a16:colId xmlns:a16="http://schemas.microsoft.com/office/drawing/2014/main" val="20006"/>
                    </a:ext>
                  </a:extLst>
                </a:gridCol>
              </a:tblGrid>
              <a:tr h="999146">
                <a:tc>
                  <a:txBody>
                    <a:bodyPr/>
                    <a:lstStyle/>
                    <a:p>
                      <a:pPr marL="0" marR="0">
                        <a:lnSpc>
                          <a:spcPct val="115000"/>
                        </a:lnSpc>
                        <a:spcBef>
                          <a:spcPts val="0"/>
                        </a:spcBef>
                        <a:spcAft>
                          <a:spcPts val="0"/>
                        </a:spcAft>
                      </a:pPr>
                      <a:r>
                        <a:rPr lang="en-US" sz="2400" b="1" dirty="0">
                          <a:latin typeface="Times New Roman"/>
                          <a:ea typeface="Times New Roman"/>
                          <a:cs typeface="Times New Roman"/>
                        </a:rPr>
                        <a:t>Country</a:t>
                      </a:r>
                      <a:endParaRPr lang="en-US" sz="2400" dirty="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15000"/>
                        </a:lnSpc>
                        <a:spcBef>
                          <a:spcPts val="0"/>
                        </a:spcBef>
                        <a:spcAft>
                          <a:spcPts val="0"/>
                        </a:spcAft>
                      </a:pPr>
                      <a:r>
                        <a:rPr lang="en-US" sz="2400" b="1" dirty="0">
                          <a:latin typeface="Times New Roman"/>
                          <a:ea typeface="Times New Roman"/>
                          <a:cs typeface="Times New Roman"/>
                        </a:rPr>
                        <a:t>KIA+</a:t>
                      </a:r>
                      <a:endParaRPr lang="en-US" sz="2400" dirty="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15000"/>
                        </a:lnSpc>
                        <a:spcBef>
                          <a:spcPts val="0"/>
                        </a:spcBef>
                        <a:spcAft>
                          <a:spcPts val="0"/>
                        </a:spcAft>
                      </a:pPr>
                      <a:r>
                        <a:rPr lang="en-US" sz="2000" b="1" dirty="0">
                          <a:latin typeface="Times New Roman"/>
                          <a:ea typeface="Times New Roman"/>
                          <a:cs typeface="Times New Roman"/>
                        </a:rPr>
                        <a:t>Wounded</a:t>
                      </a:r>
                      <a:endParaRPr lang="en-US" sz="2000" dirty="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15000"/>
                        </a:lnSpc>
                        <a:spcBef>
                          <a:spcPts val="0"/>
                        </a:spcBef>
                        <a:spcAft>
                          <a:spcPts val="0"/>
                        </a:spcAft>
                      </a:pPr>
                      <a:r>
                        <a:rPr lang="en-US" sz="2400" b="1">
                          <a:latin typeface="Times New Roman"/>
                          <a:ea typeface="Times New Roman"/>
                          <a:cs typeface="Times New Roman"/>
                        </a:rPr>
                        <a:t>MIA</a:t>
                      </a:r>
                      <a:endParaRPr lang="en-US" sz="240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15000"/>
                        </a:lnSpc>
                        <a:spcBef>
                          <a:spcPts val="0"/>
                        </a:spcBef>
                        <a:spcAft>
                          <a:spcPts val="0"/>
                        </a:spcAft>
                      </a:pPr>
                      <a:r>
                        <a:rPr lang="en-US" sz="2000" b="1" dirty="0">
                          <a:latin typeface="Times New Roman"/>
                          <a:ea typeface="Times New Roman"/>
                          <a:cs typeface="Times New Roman"/>
                        </a:rPr>
                        <a:t>Captured</a:t>
                      </a:r>
                      <a:endParaRPr lang="en-US" sz="2000" dirty="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15000"/>
                        </a:lnSpc>
                        <a:spcBef>
                          <a:spcPts val="0"/>
                        </a:spcBef>
                        <a:spcAft>
                          <a:spcPts val="0"/>
                        </a:spcAft>
                      </a:pPr>
                      <a:r>
                        <a:rPr lang="en-US" sz="2400" b="1">
                          <a:latin typeface="Times New Roman"/>
                          <a:ea typeface="Times New Roman"/>
                          <a:cs typeface="Times New Roman"/>
                        </a:rPr>
                        <a:t>Total</a:t>
                      </a:r>
                      <a:endParaRPr lang="en-US" sz="240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15000"/>
                        </a:lnSpc>
                        <a:spcBef>
                          <a:spcPts val="0"/>
                        </a:spcBef>
                        <a:spcAft>
                          <a:spcPts val="0"/>
                        </a:spcAft>
                      </a:pPr>
                      <a:r>
                        <a:rPr lang="en-US" sz="2400" b="1">
                          <a:latin typeface="Times New Roman"/>
                          <a:ea typeface="Times New Roman"/>
                          <a:cs typeface="Times New Roman"/>
                        </a:rPr>
                        <a:t>Comments</a:t>
                      </a:r>
                      <a:endParaRPr lang="en-US" sz="2400">
                        <a:latin typeface="Calibri"/>
                        <a:ea typeface="Calibri"/>
                        <a:cs typeface="Times New Roman"/>
                      </a:endParaRPr>
                    </a:p>
                  </a:txBody>
                  <a:tcPr marL="9525" marR="9525" marT="9525" marB="9525" anchor="ctr">
                    <a:lnL>
                      <a:noFill/>
                    </a:lnL>
                    <a:lnR>
                      <a:noFill/>
                    </a:lnR>
                    <a:lnT>
                      <a:noFill/>
                    </a:lnT>
                    <a:lnB>
                      <a:noFill/>
                    </a:lnB>
                  </a:tcPr>
                </a:tc>
                <a:extLst>
                  <a:ext uri="{0D108BD9-81ED-4DB2-BD59-A6C34878D82A}">
                    <a16:rowId xmlns:a16="http://schemas.microsoft.com/office/drawing/2014/main" val="10000"/>
                  </a:ext>
                </a:extLst>
              </a:tr>
              <a:tr h="2122170">
                <a:tc>
                  <a:txBody>
                    <a:bodyPr/>
                    <a:lstStyle/>
                    <a:p>
                      <a:pPr marL="0" marR="0">
                        <a:lnSpc>
                          <a:spcPct val="115000"/>
                        </a:lnSpc>
                        <a:spcBef>
                          <a:spcPts val="0"/>
                        </a:spcBef>
                        <a:spcAft>
                          <a:spcPts val="0"/>
                        </a:spcAft>
                      </a:pPr>
                      <a:r>
                        <a:rPr lang="en-US" sz="2400" dirty="0">
                          <a:latin typeface="Times New Roman"/>
                          <a:ea typeface="Times New Roman"/>
                          <a:cs typeface="Times New Roman"/>
                        </a:rPr>
                        <a:t>S Korea</a:t>
                      </a:r>
                      <a:endParaRPr lang="en-US" sz="2400" dirty="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15000"/>
                        </a:lnSpc>
                        <a:spcBef>
                          <a:spcPts val="0"/>
                        </a:spcBef>
                        <a:spcAft>
                          <a:spcPts val="0"/>
                        </a:spcAft>
                      </a:pPr>
                      <a:r>
                        <a:rPr lang="en-US" sz="2400" dirty="0">
                          <a:latin typeface="Times New Roman"/>
                          <a:ea typeface="Times New Roman"/>
                          <a:cs typeface="Times New Roman"/>
                        </a:rPr>
                        <a:t>227,800</a:t>
                      </a:r>
                      <a:endParaRPr lang="en-US" sz="2400" dirty="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15000"/>
                        </a:lnSpc>
                        <a:spcBef>
                          <a:spcPts val="0"/>
                        </a:spcBef>
                        <a:spcAft>
                          <a:spcPts val="0"/>
                        </a:spcAft>
                      </a:pPr>
                      <a:r>
                        <a:rPr lang="en-US" sz="2400" dirty="0">
                          <a:latin typeface="Times New Roman"/>
                          <a:ea typeface="Times New Roman"/>
                          <a:cs typeface="Times New Roman"/>
                        </a:rPr>
                        <a:t>717,100</a:t>
                      </a:r>
                      <a:endParaRPr lang="en-US" sz="2400" dirty="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15000"/>
                        </a:lnSpc>
                        <a:spcBef>
                          <a:spcPts val="0"/>
                        </a:spcBef>
                        <a:spcAft>
                          <a:spcPts val="0"/>
                        </a:spcAft>
                      </a:pPr>
                      <a:r>
                        <a:rPr lang="en-US" sz="2400" dirty="0">
                          <a:latin typeface="Times New Roman"/>
                          <a:ea typeface="Times New Roman"/>
                          <a:cs typeface="Times New Roman"/>
                        </a:rPr>
                        <a:t>43,500</a:t>
                      </a:r>
                      <a:endParaRPr lang="en-US" sz="2400" dirty="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15000"/>
                        </a:lnSpc>
                        <a:spcBef>
                          <a:spcPts val="0"/>
                        </a:spcBef>
                        <a:spcAft>
                          <a:spcPts val="0"/>
                        </a:spcAft>
                      </a:pPr>
                      <a:r>
                        <a:rPr lang="en-US" sz="2400">
                          <a:latin typeface="Times New Roman"/>
                          <a:ea typeface="Times New Roman"/>
                          <a:cs typeface="Times New Roman"/>
                        </a:rPr>
                        <a:t>?</a:t>
                      </a:r>
                      <a:endParaRPr lang="en-US" sz="240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15000"/>
                        </a:lnSpc>
                        <a:spcBef>
                          <a:spcPts val="0"/>
                        </a:spcBef>
                        <a:spcAft>
                          <a:spcPts val="0"/>
                        </a:spcAft>
                      </a:pPr>
                      <a:r>
                        <a:rPr lang="en-US" sz="2200" dirty="0">
                          <a:latin typeface="Times New Roman"/>
                          <a:ea typeface="Times New Roman"/>
                          <a:cs typeface="Times New Roman"/>
                        </a:rPr>
                        <a:t>984,400</a:t>
                      </a:r>
                      <a:endParaRPr lang="en-US" sz="2200" dirty="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15000"/>
                        </a:lnSpc>
                        <a:spcBef>
                          <a:spcPts val="0"/>
                        </a:spcBef>
                        <a:spcAft>
                          <a:spcPts val="0"/>
                        </a:spcAft>
                      </a:pPr>
                      <a:r>
                        <a:rPr lang="en-US" sz="2400">
                          <a:latin typeface="Times New Roman"/>
                          <a:ea typeface="Times New Roman"/>
                          <a:cs typeface="Times New Roman"/>
                        </a:rPr>
                        <a:t>Captured included in MIA?</a:t>
                      </a:r>
                      <a:endParaRPr lang="en-US" sz="2400">
                        <a:latin typeface="Calibri"/>
                        <a:ea typeface="Calibri"/>
                        <a:cs typeface="Times New Roman"/>
                      </a:endParaRPr>
                    </a:p>
                  </a:txBody>
                  <a:tcPr marL="9525" marR="9525" marT="9525" marB="9525" anchor="ctr">
                    <a:lnL>
                      <a:noFill/>
                    </a:lnL>
                    <a:lnR>
                      <a:noFill/>
                    </a:lnR>
                    <a:lnT>
                      <a:noFill/>
                    </a:lnT>
                    <a:lnB>
                      <a:noFill/>
                    </a:lnB>
                  </a:tcPr>
                </a:tc>
                <a:extLst>
                  <a:ext uri="{0D108BD9-81ED-4DB2-BD59-A6C34878D82A}">
                    <a16:rowId xmlns:a16="http://schemas.microsoft.com/office/drawing/2014/main" val="10001"/>
                  </a:ext>
                </a:extLst>
              </a:tr>
              <a:tr h="3384042">
                <a:tc>
                  <a:txBody>
                    <a:bodyPr/>
                    <a:lstStyle/>
                    <a:p>
                      <a:pPr marL="0" marR="0">
                        <a:lnSpc>
                          <a:spcPct val="115000"/>
                        </a:lnSpc>
                        <a:spcBef>
                          <a:spcPts val="0"/>
                        </a:spcBef>
                        <a:spcAft>
                          <a:spcPts val="0"/>
                        </a:spcAft>
                      </a:pPr>
                      <a:r>
                        <a:rPr lang="en-US" sz="2400">
                          <a:latin typeface="Times New Roman"/>
                          <a:ea typeface="Times New Roman"/>
                          <a:cs typeface="Times New Roman"/>
                        </a:rPr>
                        <a:t>US</a:t>
                      </a:r>
                      <a:endParaRPr lang="en-US" sz="240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15000"/>
                        </a:lnSpc>
                        <a:spcBef>
                          <a:spcPts val="0"/>
                        </a:spcBef>
                        <a:spcAft>
                          <a:spcPts val="0"/>
                        </a:spcAft>
                      </a:pPr>
                      <a:r>
                        <a:rPr lang="en-US" sz="2400" dirty="0">
                          <a:latin typeface="Times New Roman"/>
                          <a:ea typeface="Times New Roman"/>
                          <a:cs typeface="Times New Roman"/>
                        </a:rPr>
                        <a:t>54,229</a:t>
                      </a:r>
                      <a:endParaRPr lang="en-US" sz="2400" dirty="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15000"/>
                        </a:lnSpc>
                        <a:spcBef>
                          <a:spcPts val="0"/>
                        </a:spcBef>
                        <a:spcAft>
                          <a:spcPts val="0"/>
                        </a:spcAft>
                      </a:pPr>
                      <a:r>
                        <a:rPr lang="en-US" sz="2400">
                          <a:latin typeface="Times New Roman"/>
                          <a:ea typeface="Times New Roman"/>
                          <a:cs typeface="Times New Roman"/>
                        </a:rPr>
                        <a:t>103,248</a:t>
                      </a:r>
                      <a:endParaRPr lang="en-US" sz="240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15000"/>
                        </a:lnSpc>
                        <a:spcBef>
                          <a:spcPts val="0"/>
                        </a:spcBef>
                        <a:spcAft>
                          <a:spcPts val="0"/>
                        </a:spcAft>
                      </a:pPr>
                      <a:r>
                        <a:rPr lang="en-US" sz="2400" dirty="0">
                          <a:latin typeface="Times New Roman"/>
                          <a:ea typeface="Times New Roman"/>
                          <a:cs typeface="Times New Roman"/>
                        </a:rPr>
                        <a:t>8,142</a:t>
                      </a:r>
                      <a:endParaRPr lang="en-US" sz="2400" dirty="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15000"/>
                        </a:lnSpc>
                        <a:spcBef>
                          <a:spcPts val="0"/>
                        </a:spcBef>
                        <a:spcAft>
                          <a:spcPts val="0"/>
                        </a:spcAft>
                      </a:pPr>
                      <a:r>
                        <a:rPr lang="en-US" sz="2400" dirty="0">
                          <a:latin typeface="Times New Roman"/>
                          <a:ea typeface="Times New Roman"/>
                          <a:cs typeface="Times New Roman"/>
                        </a:rPr>
                        <a:t>3,746</a:t>
                      </a:r>
                      <a:endParaRPr lang="en-US" sz="2400" dirty="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15000"/>
                        </a:lnSpc>
                        <a:spcBef>
                          <a:spcPts val="0"/>
                        </a:spcBef>
                        <a:spcAft>
                          <a:spcPts val="0"/>
                        </a:spcAft>
                      </a:pPr>
                      <a:r>
                        <a:rPr lang="en-US" sz="2200" dirty="0">
                          <a:latin typeface="Times New Roman"/>
                          <a:ea typeface="Times New Roman"/>
                          <a:cs typeface="Times New Roman"/>
                        </a:rPr>
                        <a:t>169,365</a:t>
                      </a:r>
                      <a:endParaRPr lang="en-US" sz="2200" dirty="0">
                        <a:latin typeface="Calibri"/>
                        <a:ea typeface="Calibri"/>
                        <a:cs typeface="Times New Roman"/>
                      </a:endParaRPr>
                    </a:p>
                  </a:txBody>
                  <a:tcPr marL="9525" marR="9525" marT="9525" marB="9525" anchor="ctr">
                    <a:lnL>
                      <a:noFill/>
                    </a:lnL>
                    <a:lnR>
                      <a:noFill/>
                    </a:lnR>
                    <a:lnT>
                      <a:noFill/>
                    </a:lnT>
                    <a:lnB>
                      <a:noFill/>
                    </a:lnB>
                  </a:tcPr>
                </a:tc>
                <a:tc>
                  <a:txBody>
                    <a:bodyPr/>
                    <a:lstStyle/>
                    <a:p>
                      <a:pPr marL="0" marR="0">
                        <a:lnSpc>
                          <a:spcPct val="115000"/>
                        </a:lnSpc>
                        <a:spcBef>
                          <a:spcPts val="0"/>
                        </a:spcBef>
                        <a:spcAft>
                          <a:spcPts val="0"/>
                        </a:spcAft>
                      </a:pPr>
                      <a:r>
                        <a:rPr lang="en-US" sz="2400" dirty="0">
                          <a:latin typeface="Times New Roman"/>
                          <a:ea typeface="Times New Roman"/>
                          <a:cs typeface="Times New Roman"/>
                        </a:rPr>
                        <a:t>KIA included the 20,600 accidental fatality</a:t>
                      </a:r>
                      <a:endParaRPr lang="en-US" sz="2400" dirty="0">
                        <a:latin typeface="Calibri"/>
                        <a:ea typeface="Calibri"/>
                        <a:cs typeface="Times New Roman"/>
                      </a:endParaRPr>
                    </a:p>
                  </a:txBody>
                  <a:tcPr marL="9525" marR="9525" marT="9525" marB="9525" anchor="ctr">
                    <a:lnL>
                      <a:noFill/>
                    </a:lnL>
                    <a:lnR>
                      <a:noFill/>
                    </a:lnR>
                    <a:lnT>
                      <a:noFill/>
                    </a:lnT>
                    <a:lnB>
                      <a:noFill/>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Picture 4"/>
          <p:cNvPicPr>
            <a:picLocks noChangeAspect="1" noChangeArrowheads="1"/>
          </p:cNvPicPr>
          <p:nvPr/>
        </p:nvPicPr>
        <p:blipFill>
          <a:blip r:embed="rId2" cstate="print"/>
          <a:srcRect/>
          <a:stretch>
            <a:fillRect/>
          </a:stretch>
        </p:blipFill>
        <p:spPr bwMode="auto">
          <a:xfrm>
            <a:off x="0" y="1"/>
            <a:ext cx="9144000" cy="66894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cstate="print"/>
          <a:srcRect/>
          <a:stretch>
            <a:fillRect/>
          </a:stretch>
        </p:blipFill>
        <p:spPr bwMode="auto">
          <a:xfrm>
            <a:off x="0" y="0"/>
            <a:ext cx="9144000" cy="713223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7" name="Picture 7"/>
          <p:cNvPicPr>
            <a:picLocks noChangeAspect="1" noChangeArrowheads="1"/>
          </p:cNvPicPr>
          <p:nvPr/>
        </p:nvPicPr>
        <p:blipFill>
          <a:blip r:embed="rId2" cstate="print"/>
          <a:srcRect/>
          <a:stretch>
            <a:fillRect/>
          </a:stretch>
        </p:blipFill>
        <p:spPr bwMode="auto">
          <a:xfrm>
            <a:off x="2209800" y="0"/>
            <a:ext cx="5638800" cy="69987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257</TotalTime>
  <Words>233</Words>
  <Application>Microsoft Office PowerPoint</Application>
  <PresentationFormat>On-screen Show (4:3)</PresentationFormat>
  <Paragraphs>39</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Calibri</vt:lpstr>
      <vt:lpstr>Constantia</vt:lpstr>
      <vt:lpstr>Times New Roman</vt:lpstr>
      <vt:lpstr>Wingdings 2</vt:lpstr>
      <vt:lpstr>Flow</vt:lpstr>
      <vt:lpstr>The Korean War</vt:lpstr>
      <vt:lpstr>Analyze this Primary Source</vt:lpstr>
      <vt:lpstr>Some thoughts to remember</vt:lpstr>
      <vt:lpstr>Photo Analysis Activity</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Duval County Public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Korean War</dc:title>
  <dc:creator>mcdonaldd2</dc:creator>
  <cp:lastModifiedBy>Sacerdote, Kevin R.</cp:lastModifiedBy>
  <cp:revision>13</cp:revision>
  <dcterms:created xsi:type="dcterms:W3CDTF">2013-02-12T13:36:12Z</dcterms:created>
  <dcterms:modified xsi:type="dcterms:W3CDTF">2017-02-27T12:45:19Z</dcterms:modified>
</cp:coreProperties>
</file>